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227773b145_0_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227773b145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227773b145_0_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227773b145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227773b14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3227773b145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227773b145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227773b14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648268" y="2473657"/>
            <a:ext cx="3098042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BFBF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Omar Mohamed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C4E0B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 Security</a:t>
            </a:r>
            <a:endParaRPr b="1" i="0" sz="2400" u="none" cap="none" strike="noStrike">
              <a:solidFill>
                <a:srgbClr val="C4E0B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4285" y="3871923"/>
            <a:ext cx="981212" cy="8478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Do Sessions Work?</a:t>
            </a:r>
            <a:endParaRPr/>
          </a:p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User initiates interaction with the web application.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Server creates a session and generates a unique Session ID.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Session ID is sent to the client, typically stored in a cookie.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Client sends the Session ID with subsequent requests.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Server uses the Session ID to retrieve stored session data.</a:t>
            </a:r>
            <a:endParaRPr sz="6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title"/>
          </p:nvPr>
        </p:nvSpPr>
        <p:spPr>
          <a:xfrm>
            <a:off x="838200" y="222350"/>
            <a:ext cx="10515600" cy="1230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Use Cases and Best Practices</a:t>
            </a:r>
            <a:endParaRPr/>
          </a:p>
        </p:txBody>
      </p:sp>
      <p:sp>
        <p:nvSpPr>
          <p:cNvPr id="145" name="Google Shape;145;p23"/>
          <p:cNvSpPr txBox="1"/>
          <p:nvPr>
            <p:ph idx="1" type="body"/>
          </p:nvPr>
        </p:nvSpPr>
        <p:spPr>
          <a:xfrm>
            <a:off x="838200" y="1452200"/>
            <a:ext cx="10515600" cy="4724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1" lang="en-US" sz="2200">
                <a:latin typeface="Arial"/>
                <a:ea typeface="Arial"/>
                <a:cs typeface="Arial"/>
                <a:sym typeface="Arial"/>
              </a:rPr>
              <a:t>ookies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: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Remember user preferences and settings.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Implement "Remember Me" functionality.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Track user behavior for analytics.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latin typeface="Arial"/>
                <a:ea typeface="Arial"/>
                <a:cs typeface="Arial"/>
                <a:sym typeface="Arial"/>
              </a:rPr>
              <a:t>Sessions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: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Manage user authentication and authorization.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Store temporary data like shopping cart contents.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latin typeface="Arial"/>
                <a:ea typeface="Arial"/>
                <a:cs typeface="Arial"/>
                <a:sym typeface="Arial"/>
              </a:rPr>
              <a:t>Best Practices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: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Use Secure and HttpOnly flags for cookies containing sensitive information.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Regularly regenerate Session IDs to prevent fixation attacks.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Implement proper session timeout and cleanup mechanisms.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>
            <a:off x="838200" y="365126"/>
            <a:ext cx="10515600" cy="1143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Security Implications</a:t>
            </a:r>
            <a:endParaRPr/>
          </a:p>
        </p:txBody>
      </p:sp>
      <p:sp>
        <p:nvSpPr>
          <p:cNvPr id="151" name="Google Shape;151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Common Vulnerabilities: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- Unsecured cookies.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- Improper server configurations.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- Open redirects.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- Best Practices: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- Use HTTPS to encrypt communications.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- Sanitize and validate all inputs.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- Configure secure HTTP headers (e.g., Content-Security-Policy).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Tools for Securing Web Basics</a:t>
            </a:r>
            <a:endParaRPr/>
          </a:p>
        </p:txBody>
      </p:sp>
      <p:sp>
        <p:nvSpPr>
          <p:cNvPr id="157" name="Google Shape;157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Web Application Firewalls (WAFs): Protect against common threats.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SSL/TLS Certificates: Secure web communications.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Vulnerability Scanners: Detect potential flaws in web applications.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Logging and Monitoring Tools: Track and respond to anomalies.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idx="1" type="body"/>
          </p:nvPr>
        </p:nvSpPr>
        <p:spPr>
          <a:xfrm>
            <a:off x="838200" y="6791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/>
              <a:t>Q &amp;A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762787" y="1486260"/>
            <a:ext cx="10134600" cy="37649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Web security involves protecting websites, servers, and data from unauthorized access and breaches.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Key Concepts Covered in this presentation: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Web Architecture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Web Servers: Apache and Nginx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HTTP Protocol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HTTP Requests and Responses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Session and Cookies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Web Architecture</a:t>
            </a:r>
            <a:endParaRPr/>
          </a:p>
        </p:txBody>
      </p:sp>
      <p:pic>
        <p:nvPicPr>
          <p:cNvPr id="97" name="Google Shape;97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07909" y="1951348"/>
            <a:ext cx="6542204" cy="3912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Web Architecture</a:t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Client: User's device (computer, smartphone, tablet)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Browser: Software to interpret and display web pages (Chrome, Firefox, Safari)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Server: Computer that stores and serves web content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Web Server: Software on the server that handles requests and sends responses (Apache, Nginx)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WEB SEVERS</a:t>
            </a:r>
            <a:endParaRPr/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904188" y="1241163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web server is software or hardware that serves web content.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Apache: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Open-source, widely used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Highly configurable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Supports various modules for security, performance, and more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Nginx: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High-performance, efficient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Often used as a reverse proxy or load balancer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Strong security features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title"/>
          </p:nvPr>
        </p:nvSpPr>
        <p:spPr>
          <a:xfrm>
            <a:off x="838200" y="365126"/>
            <a:ext cx="10515600" cy="10488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HTTP Protocols</a:t>
            </a:r>
            <a:endParaRPr/>
          </a:p>
        </p:txBody>
      </p:sp>
      <p:sp>
        <p:nvSpPr>
          <p:cNvPr id="115" name="Google Shape;115;p18"/>
          <p:cNvSpPr txBox="1"/>
          <p:nvPr>
            <p:ph idx="1" type="body"/>
          </p:nvPr>
        </p:nvSpPr>
        <p:spPr>
          <a:xfrm>
            <a:off x="734505" y="1414022"/>
            <a:ext cx="10515600" cy="4075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HTTP (HyperText Transfer Protocol): Foundation of web communication.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Common HTTP Methods: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GET: Retrieve data.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POST: Submit data.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PUT: Update data.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DELETE: Remove data.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HTTPS: Secure version of HTTP using SSL/TLS encryption.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 Importance: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Prevents data interception.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Ensures data integrity and authenticity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838200" y="365126"/>
            <a:ext cx="10515600" cy="126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HTTP Requests and Responses</a:t>
            </a:r>
            <a:endParaRPr/>
          </a:p>
        </p:txBody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41934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HTTP Request Structure: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1. Request Line: Method, URL, and HTTP version.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2. Headers: Metadata (e.g., User-Agent, Content-Type).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3. Body: Data sent to the server (e.g., form submissions).</a:t>
            </a:r>
            <a:endParaRPr/>
          </a:p>
          <a:p>
            <a:pPr indent="-24193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HTTP Response Structure: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1. Status Line: HTTP version and status code (e.g., 200, 404).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2. Headers: Metadata (e.g., Content-Type).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 3. Body: Content returned to the client.</a:t>
            </a:r>
            <a:endParaRPr/>
          </a:p>
          <a:p>
            <a:pPr indent="-24193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Common Status Codes:</a:t>
            </a:r>
            <a:endParaRPr/>
          </a:p>
          <a:p>
            <a:pPr indent="-46863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200 OK: Request succeeded.</a:t>
            </a:r>
            <a:endParaRPr/>
          </a:p>
          <a:p>
            <a:pPr indent="-46863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404 Not Found: Resource not found.</a:t>
            </a:r>
            <a:endParaRPr/>
          </a:p>
          <a:p>
            <a:pPr indent="-46863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500 Internal Server Error: Server-side issue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COOKIES</a:t>
            </a:r>
            <a:endParaRPr/>
          </a:p>
        </p:txBody>
      </p:sp>
      <p:sp>
        <p:nvSpPr>
          <p:cNvPr id="127" name="Google Shape;127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Cookies are small text files stored on the client-side by websites.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 Types: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 Session Cookies: Temporary, deleted after the session ends.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 Persistent Cookies: Stored until a specified expiration date.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Usage: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Session management (e.g., logins).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Personalization (e.g., themes).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Tracking user behavior.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Security: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Use HTTP-Only and Secure flags.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Regularly validate cookie content.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Session</a:t>
            </a:r>
            <a:endParaRPr/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/>
              <a:t>You can store user information (e.g. username, items selected, etc.) in the server side for later use using PHP session.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/>
              <a:t>Sessions work by creating a unique id (UID)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/>
              <a:t>For each visitor and storing variables based on this UID.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/>
              <a:t>The UID is either stored in a cookie or is propagated in the URL.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/>
              <a:t>Starting a PHP session:</a:t>
            </a:r>
            <a:endParaRPr/>
          </a:p>
          <a:p>
            <a:pPr indent="0" lvl="0" marL="9144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/>
              <a:t>&lt;?php</a:t>
            </a:r>
            <a:endParaRPr sz="2000"/>
          </a:p>
          <a:p>
            <a:pPr indent="0" lvl="0" marL="9144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/>
              <a:t>session_start();</a:t>
            </a:r>
            <a:endParaRPr sz="2000"/>
          </a:p>
          <a:p>
            <a:pPr indent="0" lvl="0" marL="9144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/>
              <a:t>?&gt;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