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1b9c7ea925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31b9c7ea925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a4c1cc20dc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a4c1cc20d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648270" y="2473650"/>
            <a:ext cx="10181400" cy="20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C4E0B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 Security</a:t>
            </a:r>
            <a:r>
              <a:rPr b="1" lang="en-US" sz="2400">
                <a:solidFill>
                  <a:srgbClr val="C4E0B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Understanding SQL Injection</a:t>
            </a:r>
            <a:endParaRPr b="1" sz="2400">
              <a:solidFill>
                <a:srgbClr val="C4E0B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b="1" i="1" lang="en-US" sz="2100">
                <a:solidFill>
                  <a:srgbClr val="C4E0B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Comprehensive Guide to SQL, Web Applications, and Security Risks</a:t>
            </a:r>
            <a:endParaRPr i="1" sz="2900">
              <a:solidFill>
                <a:srgbClr val="8C8C8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3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C4E0B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rgbClr val="BFBF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Masoud Hamad</a:t>
            </a:r>
            <a:endParaRPr b="1" sz="2400">
              <a:solidFill>
                <a:srgbClr val="C4E0B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6735" y="4709548"/>
            <a:ext cx="981212" cy="8478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838200" y="365126"/>
            <a:ext cx="10515600" cy="1143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/>
              <a:t>Preventing SQL Injection</a:t>
            </a:r>
            <a:endParaRPr/>
          </a:p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>
            <a:off x="838200" y="1508300"/>
            <a:ext cx="10515600" cy="3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Effective Prevention Techniques:</a:t>
            </a:r>
            <a:endParaRPr sz="3200"/>
          </a:p>
          <a:p>
            <a:pPr indent="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- Parameterized Queries: SELECT * FROM users WHERE username = ? AND password = ?;</a:t>
            </a:r>
            <a:endParaRPr sz="3200"/>
          </a:p>
          <a:p>
            <a:pPr indent="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- Input Validation: Reject unexpected or dangerous characters.</a:t>
            </a:r>
            <a:endParaRPr sz="3200"/>
          </a:p>
          <a:p>
            <a:pPr indent="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- Database Access Controls: Limit permissions for queries.</a:t>
            </a:r>
            <a:endParaRPr sz="3200"/>
          </a:p>
          <a:p>
            <a:pPr indent="0" lvl="0" marL="45720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 sz="3200"/>
              <a:t>- Using ORM Tools: Like Hibernate or Django ORM.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Preventing SQL Injection</a:t>
            </a:r>
            <a:endParaRPr/>
          </a:p>
        </p:txBody>
      </p:sp>
      <p:sp>
        <p:nvSpPr>
          <p:cNvPr id="145" name="Google Shape;145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3180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Stored Procedure</a:t>
            </a:r>
            <a:endParaRPr sz="3200"/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 sz="3200"/>
              <a:t>Security Testing: Regular scans for vulnerabilities.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/>
              <a:t>Tools for Testing SQL Injection</a:t>
            </a:r>
            <a:endParaRPr/>
          </a:p>
        </p:txBody>
      </p:sp>
      <p:sp>
        <p:nvSpPr>
          <p:cNvPr id="151" name="Google Shape;151;p2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Burp Suite: Web vulnerability scanner.</a:t>
            </a:r>
            <a:endParaRPr sz="3200"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SQLMap: Automated SQL injection testing.</a:t>
            </a:r>
            <a:endParaRPr sz="3200"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OWASP ZAP: Comprehensive security testing.</a:t>
            </a:r>
            <a:endParaRPr sz="3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Lab</a:t>
            </a:r>
            <a:endParaRPr/>
          </a:p>
        </p:txBody>
      </p:sp>
      <p:sp>
        <p:nvSpPr>
          <p:cNvPr id="157" name="Google Shape;157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/>
              <a:t>https://github.com/massoudhamad/rl4eng-sql-injection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/>
              <a:t>Introduction to SQL</a:t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762774" y="1486249"/>
            <a:ext cx="10665300" cy="39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87972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ct val="34375"/>
              <a:buChar char="●"/>
            </a:pPr>
            <a:r>
              <a:rPr lang="en-US" sz="3200"/>
              <a:t>SQL (Structured Query Language) is used to interact with databases.</a:t>
            </a:r>
            <a:endParaRPr sz="3200"/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34375"/>
              <a:buChar char="●"/>
            </a:pPr>
            <a:r>
              <a:rPr lang="en-US" sz="3200"/>
              <a:t>Common operations include:</a:t>
            </a:r>
            <a:endParaRPr sz="3200"/>
          </a:p>
          <a:p>
            <a:pPr indent="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- Querying data: SELECT name FROM employees WHERE age &gt; 30;</a:t>
            </a:r>
            <a:endParaRPr sz="3200"/>
          </a:p>
          <a:p>
            <a:pPr indent="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- Adding data: INSERT INTO employees (name, age) VALUES ('John', 35);</a:t>
            </a:r>
            <a:endParaRPr sz="3200"/>
          </a:p>
          <a:p>
            <a:pPr indent="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- Updating data: UPDATE employees SET age = 36 WHERE name = 'John';</a:t>
            </a:r>
            <a:endParaRPr sz="3200"/>
          </a:p>
          <a:p>
            <a:pPr indent="0" lvl="0" marL="45720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 sz="3200"/>
              <a:t>- Deleting data: DELETE FROM employees WHERE age &lt; 25;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/>
              <a:t>Components of Web Applications</a:t>
            </a:r>
            <a:endParaRPr/>
          </a:p>
        </p:txBody>
      </p:sp>
      <p:sp>
        <p:nvSpPr>
          <p:cNvPr id="97" name="Google Shape;97;p15"/>
          <p:cNvSpPr txBox="1"/>
          <p:nvPr/>
        </p:nvSpPr>
        <p:spPr>
          <a:xfrm>
            <a:off x="688725" y="1771400"/>
            <a:ext cx="11381400" cy="38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Frontend: Collects user input via forms.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Backend: Processes input and generates SQL queries.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Database: Executes the SQL query and sends results back.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Display: Results are shown in the application.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Flow: User Input → Backend Query → Database Query Execution → Result Display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407600" y="365125"/>
            <a:ext cx="109461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 Flow</a:t>
            </a:r>
            <a:endParaRPr/>
          </a:p>
        </p:txBody>
      </p:sp>
      <p:pic>
        <p:nvPicPr>
          <p:cNvPr id="103" name="Google Shape;10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200" y="2308150"/>
            <a:ext cx="11201301" cy="3484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/>
              <a:t>What is SQL Injection?</a:t>
            </a:r>
            <a:endParaRPr/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A vulnerability allowing attackers to manipulate SQL queries through user input.</a:t>
            </a:r>
            <a:endParaRPr sz="3200"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It can bypass authentication, retrieve sensitive data, or damage databases.</a:t>
            </a:r>
            <a:endParaRPr sz="3200"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Example:</a:t>
            </a:r>
            <a:endParaRPr sz="3200"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SELECT * FROM users WHERE username = 'admin' AND password = '';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/>
              <a:t>SQL Injection Example - Login Bypass</a:t>
            </a:r>
            <a:endParaRPr/>
          </a:p>
        </p:txBody>
      </p:sp>
      <p:sp>
        <p:nvSpPr>
          <p:cNvPr id="115" name="Google Shape;115;p18"/>
          <p:cNvSpPr txBox="1"/>
          <p:nvPr/>
        </p:nvSpPr>
        <p:spPr>
          <a:xfrm>
            <a:off x="995125" y="1508750"/>
            <a:ext cx="10914600" cy="41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Scenario: A login form where attackers enter malicious input.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Input: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Username: admin' --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Password: (Leave blank)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Resulting Query: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* FROM users WHERE username = 'admin' --' AND password = '';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838200" y="365126"/>
            <a:ext cx="10515600" cy="10488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/>
              <a:t>SQL Injection Example - Data Leakage</a:t>
            </a:r>
            <a:endParaRPr/>
          </a:p>
        </p:txBody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734505" y="1414022"/>
            <a:ext cx="10515600" cy="4075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93211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ct val="34375"/>
              <a:buChar char="●"/>
            </a:pPr>
            <a:r>
              <a:rPr lang="en-US" sz="3200"/>
              <a:t>Scenario: A search form vulnerable to SQL Injection.</a:t>
            </a:r>
            <a:endParaRPr sz="3200"/>
          </a:p>
          <a:p>
            <a:pPr indent="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Input:</a:t>
            </a:r>
            <a:endParaRPr sz="3200"/>
          </a:p>
          <a:p>
            <a:pPr indent="-293211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ct val="34375"/>
              <a:buChar char="●"/>
            </a:pPr>
            <a:r>
              <a:rPr lang="en-US" sz="3200"/>
              <a:t>' UNION SELECT credit_card_number, expiry_date FROM credit_cards --</a:t>
            </a:r>
            <a:endParaRPr sz="3200"/>
          </a:p>
          <a:p>
            <a:pPr indent="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Resulting Query:</a:t>
            </a:r>
            <a:endParaRPr sz="3200"/>
          </a:p>
          <a:p>
            <a:pPr indent="-293211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ct val="34375"/>
              <a:buChar char="●"/>
            </a:pPr>
            <a:r>
              <a:rPr lang="en-US" sz="3200"/>
              <a:t>SELECT name, email FROM users WHERE name = '' UNION SELECT credit_card_number, expiry_date FROM credit_cards --';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/>
              <a:t>Types of SQL Injection</a:t>
            </a:r>
            <a:endParaRPr/>
          </a:p>
        </p:txBody>
      </p:sp>
      <p:sp>
        <p:nvSpPr>
          <p:cNvPr id="127" name="Google Shape;127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Error-Based SQL Injection: Uses database error messages to extract data.</a:t>
            </a:r>
            <a:endParaRPr sz="3200"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Union-Based SQL Injection: Combines results of two or more queries.</a:t>
            </a:r>
            <a:endParaRPr sz="3200"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Blind SQL Injection: Relies on observing application behavior.</a:t>
            </a:r>
            <a:endParaRPr sz="3200"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sz="3200"/>
              <a:t>Time-Based Blind SQL Injection: Uses time delays to infer information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838200" y="365126"/>
            <a:ext cx="10515600" cy="1265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/>
              <a:t>Impacts of SQL Injection</a:t>
            </a:r>
            <a:endParaRPr/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4150" lvl="0" marL="2286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SzPts val="1100"/>
              <a:buChar char="•"/>
            </a:pPr>
            <a:r>
              <a:rPr lang="en-US" sz="3200"/>
              <a:t>Real-World Consequences:</a:t>
            </a:r>
            <a:endParaRPr sz="3200"/>
          </a:p>
          <a:p>
            <a:pPr indent="0" lvl="0" marL="2286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- Data theft (e.g., credit cards, personal info).</a:t>
            </a:r>
            <a:endParaRPr sz="3200"/>
          </a:p>
          <a:p>
            <a:pPr indent="0" lvl="0" marL="2286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- Unauthorized access and privilege escalation.</a:t>
            </a:r>
            <a:endParaRPr sz="3200"/>
          </a:p>
          <a:p>
            <a:pPr indent="0" lvl="0" marL="228600" rtl="0" algn="l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None/>
            </a:pPr>
            <a:r>
              <a:rPr lang="en-US" sz="3200"/>
              <a:t>- Tampering with or deleting critical data.</a:t>
            </a:r>
            <a:endParaRPr sz="3200"/>
          </a:p>
          <a:p>
            <a:pPr indent="0" lvl="0" marL="228600" rtl="0" algn="l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rPr lang="en-US" sz="3200"/>
              <a:t>- Reputation damage and financial losses.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